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32" r:id="rId4"/>
  </p:sldMasterIdLst>
  <p:notesMasterIdLst>
    <p:notesMasterId r:id="rId7"/>
  </p:notesMasterIdLst>
  <p:handoutMasterIdLst>
    <p:handoutMasterId r:id="rId8"/>
  </p:handoutMasterIdLst>
  <p:sldIdLst>
    <p:sldId id="257" r:id="rId5"/>
    <p:sldId id="259" r:id="rId6"/>
  </p:sldIdLst>
  <p:sldSz cx="12192000" cy="6858000"/>
  <p:notesSz cx="6797675" cy="9926638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eu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899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8AE8FE5-9DC2-4DB5-9020-03925208C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à la date 2">
            <a:extLst>
              <a:ext uri="{FF2B5EF4-FFF2-40B4-BE49-F238E27FC236}">
                <a16:creationId xmlns:a16="http://schemas.microsoft.com/office/drawing/2014/main" id="{BC9E2AB1-DC73-4EAE-9A68-FF4FE5BA3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8DC1B7-B57E-4589-ADF3-EEDFA3B7AB93}" type="datetime1">
              <a:rPr lang="fr-FR" smtClean="0"/>
              <a:t>13/04/2021</a:t>
            </a:fld>
            <a:endParaRPr lang="fr-FR" dirty="0"/>
          </a:p>
        </p:txBody>
      </p:sp>
      <p:sp>
        <p:nvSpPr>
          <p:cNvPr id="4" name="Espace réservé au pied de page 3">
            <a:extLst>
              <a:ext uri="{FF2B5EF4-FFF2-40B4-BE49-F238E27FC236}">
                <a16:creationId xmlns:a16="http://schemas.microsoft.com/office/drawing/2014/main" id="{2D12E952-CA93-4853-92C0-F1F5E444E8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7B6CD3-3C7A-4CEC-B6B2-B69E4180C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DED1B84-63D4-4527-B727-673DAF5348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381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à la date 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D898D-B6F6-481D-8FC3-31A89C111E19}" type="datetime1">
              <a:rPr lang="fr-FR" smtClean="0"/>
              <a:pPr/>
              <a:t>13/04/2021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F257D5-55BF-4140-94FD-59F0D38B24D1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7123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3F257D5-55BF-4140-94FD-59F0D38B24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88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955A56A-1874-4004-A981-272DD79340E3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896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637EEE-A74D-460F-830E-5B6F2E4E0322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824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FB4F24-8132-40EB-908D-7EE6E0F4B22C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1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949050-B08A-4722-AA44-116F2ED7EFC7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406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FC1767-B727-4669-B28A-41E7B45FE989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39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3E1CE2-12D1-4F83-9E5C-F8EF9E3848FF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3419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a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6FCC1A-B20B-4068-AB19-32526FBE34A9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3408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à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B9F18A-CDF0-4F82-B048-727FC1B76B07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245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4F6130-C453-49C8-90A9-5FAD86AC77BD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925570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C7474-ECB6-4CAF-8C62-4D89096B36AC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425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C38FE1-61ED-44D3-B203-874FA404DD24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42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FC7FD82-5D7C-48EC-892E-14249EC86C6E}" type="datetime1">
              <a:rPr lang="fr-FR" noProof="0" smtClean="0"/>
              <a:t>13/04/2021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27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.viallon@capemploi19.com" TargetMode="External"/><Relationship Id="rId13" Type="http://schemas.openxmlformats.org/officeDocument/2006/relationships/hyperlink" Target="mailto:v.nicouleau@capemploi19.com" TargetMode="External"/><Relationship Id="rId3" Type="http://schemas.openxmlformats.org/officeDocument/2006/relationships/hyperlink" Target="mailto:a.robin@capemploi19.com" TargetMode="External"/><Relationship Id="rId7" Type="http://schemas.openxmlformats.org/officeDocument/2006/relationships/hyperlink" Target="mailto:ml.lachaud@capemploi19.com" TargetMode="External"/><Relationship Id="rId12" Type="http://schemas.openxmlformats.org/officeDocument/2006/relationships/hyperlink" Target="mailto:c.laval@capemploi19.com" TargetMode="External"/><Relationship Id="rId2" Type="http://schemas.openxmlformats.org/officeDocument/2006/relationships/hyperlink" Target="mailto:d.riba@capemploi19.com" TargetMode="External"/><Relationship Id="rId16" Type="http://schemas.openxmlformats.org/officeDocument/2006/relationships/hyperlink" Target="mailto:mh.barataud@capemploi19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.lathieyre@capemploi19.com" TargetMode="External"/><Relationship Id="rId11" Type="http://schemas.openxmlformats.org/officeDocument/2006/relationships/hyperlink" Target="mailto:l.marcou@capemploi19.com" TargetMode="External"/><Relationship Id="rId5" Type="http://schemas.openxmlformats.org/officeDocument/2006/relationships/hyperlink" Target="mailto:m.rafai@capemploi19.com" TargetMode="External"/><Relationship Id="rId15" Type="http://schemas.openxmlformats.org/officeDocument/2006/relationships/hyperlink" Target="mailto:m.viseux@lespep19.org" TargetMode="External"/><Relationship Id="rId10" Type="http://schemas.openxmlformats.org/officeDocument/2006/relationships/hyperlink" Target="mailto:l.ferreira@capemploi19.com" TargetMode="External"/><Relationship Id="rId4" Type="http://schemas.openxmlformats.org/officeDocument/2006/relationships/hyperlink" Target="mailto:v.moser@capemploi19.com" TargetMode="External"/><Relationship Id="rId9" Type="http://schemas.openxmlformats.org/officeDocument/2006/relationships/hyperlink" Target="mailto:a.leygnac@capemploi19.com" TargetMode="External"/><Relationship Id="rId14" Type="http://schemas.openxmlformats.org/officeDocument/2006/relationships/hyperlink" Target="mailto:j.contrastin@lespep19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vale 80" descr="Grand cercle de couleur deuxième niveau de hiérarchie">
            <a:extLst>
              <a:ext uri="{FF2B5EF4-FFF2-40B4-BE49-F238E27FC236}">
                <a16:creationId xmlns:a16="http://schemas.microsoft.com/office/drawing/2014/main" id="{44864D6A-CDDD-4D60-8619-C1AD786F3FBA}"/>
              </a:ext>
            </a:extLst>
          </p:cNvPr>
          <p:cNvSpPr/>
          <p:nvPr/>
        </p:nvSpPr>
        <p:spPr>
          <a:xfrm>
            <a:off x="3122389" y="2086756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80" name="Ovale 79" descr="Grand cercle de couleur deuxième niveau de hiérarchie">
            <a:extLst>
              <a:ext uri="{FF2B5EF4-FFF2-40B4-BE49-F238E27FC236}">
                <a16:creationId xmlns:a16="http://schemas.microsoft.com/office/drawing/2014/main" id="{9CD1768A-EC26-4C6A-A57C-E2300589049F}"/>
              </a:ext>
            </a:extLst>
          </p:cNvPr>
          <p:cNvSpPr/>
          <p:nvPr/>
        </p:nvSpPr>
        <p:spPr>
          <a:xfrm>
            <a:off x="7118779" y="3851755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9" name="Ovale 78" descr="Grand cercle de couleur deuxième niveau de hiérarchi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7456884" y="2147756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8" name="Ovale 77" descr="Grand cercle de couleur deuxième niveau de hiérarchie">
            <a:extLst>
              <a:ext uri="{FF2B5EF4-FFF2-40B4-BE49-F238E27FC236}">
                <a16:creationId xmlns:a16="http://schemas.microsoft.com/office/drawing/2014/main" id="{A4F69744-BE77-4CA9-862A-54E574EE8336}"/>
              </a:ext>
            </a:extLst>
          </p:cNvPr>
          <p:cNvSpPr/>
          <p:nvPr/>
        </p:nvSpPr>
        <p:spPr>
          <a:xfrm>
            <a:off x="3293494" y="4409740"/>
            <a:ext cx="1980000" cy="1989802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2" name="Ellipse 31" descr="Cercle niveau intermédiaire">
            <a:extLst>
              <a:ext uri="{FF2B5EF4-FFF2-40B4-BE49-F238E27FC236}">
                <a16:creationId xmlns:a16="http://schemas.microsoft.com/office/drawing/2014/main" id="{0E26D681-9D60-4729-9BAF-8F1BC982F3C1}"/>
              </a:ext>
            </a:extLst>
          </p:cNvPr>
          <p:cNvSpPr/>
          <p:nvPr/>
        </p:nvSpPr>
        <p:spPr>
          <a:xfrm>
            <a:off x="3793623" y="1601366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3" name="Ovale 32" descr="Cercle niveau élevé">
            <a:extLst>
              <a:ext uri="{FF2B5EF4-FFF2-40B4-BE49-F238E27FC236}">
                <a16:creationId xmlns:a16="http://schemas.microsoft.com/office/drawing/2014/main" id="{EFD3B067-A626-42D5-A3BC-823CE088FD62}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43000" y="252157"/>
            <a:ext cx="9875520" cy="57662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 sz="2800" dirty="0" smtClean="0"/>
              <a:t>Organigramme Cap emploi axe 1 et axe 2 + Action RSATH des PEP19</a:t>
            </a:r>
            <a:endParaRPr lang="fr-FR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220450" y="4965011"/>
            <a:ext cx="1764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BARATAUD Marie Hélène</a:t>
            </a:r>
            <a: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Directrice ATHMO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 emploi + RSATH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1678992" y="2176926"/>
            <a:ext cx="626532" cy="42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MOSER Virginie</a:t>
            </a:r>
            <a: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789895" y="5699074"/>
            <a:ext cx="1080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LACHAUD 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Marie Laure</a:t>
            </a:r>
            <a:r>
              <a:rPr lang="fr-F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653637" y="2137499"/>
            <a:ext cx="1216258" cy="40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RIBA 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Dominique</a:t>
            </a:r>
            <a: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986563" y="5699074"/>
            <a:ext cx="1080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VIALLON Claire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2972005" y="1502852"/>
            <a:ext cx="1080000" cy="1060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4033416" y="5749293"/>
            <a:ext cx="1080000" cy="46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FERREIRA Lucie</a:t>
            </a:r>
            <a: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CA2203-78D4-4184-A8B1-8D6E3C28C889}"/>
              </a:ext>
            </a:extLst>
          </p:cNvPr>
          <p:cNvSpPr/>
          <p:nvPr/>
        </p:nvSpPr>
        <p:spPr>
          <a:xfrm>
            <a:off x="9559782" y="2666925"/>
            <a:ext cx="1669589" cy="75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LATHIEYRE Katia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Conseillère Auprès Des Employeurs Cap emploi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8566627" y="3789148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NICOULEAU Valérie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Agent administratif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8C1A8A-DB3C-4362-B041-C35C08C0195F}"/>
              </a:ext>
            </a:extLst>
          </p:cNvPr>
          <p:cNvSpPr/>
          <p:nvPr/>
        </p:nvSpPr>
        <p:spPr>
          <a:xfrm>
            <a:off x="7942969" y="5175050"/>
            <a:ext cx="108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LAVAL Cédri</a:t>
            </a:r>
            <a:r>
              <a:rPr lang="fr-F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</a:p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Technicien administratif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5083598" y="2975795"/>
            <a:ext cx="1896226" cy="693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RAFAI Myriam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Coordinatrice des services opérationnels Cap emploi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Ovale 70" descr="Petit cercle de couleur deuxième niveau de hiérarchie">
            <a:extLst>
              <a:ext uri="{FF2B5EF4-FFF2-40B4-BE49-F238E27FC236}">
                <a16:creationId xmlns:a16="http://schemas.microsoft.com/office/drawing/2014/main" id="{4B1786F3-631A-4BEE-8323-68AB581BC49E}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3" name="Ovale 72" descr="Petit cercle de couleur deuxième niveau de hiérarchie">
            <a:extLst>
              <a:ext uri="{FF2B5EF4-FFF2-40B4-BE49-F238E27FC236}">
                <a16:creationId xmlns:a16="http://schemas.microsoft.com/office/drawing/2014/main" id="{D13F3AC2-C134-452A-A575-2AEDD5FDD44A}"/>
              </a:ext>
            </a:extLst>
          </p:cNvPr>
          <p:cNvSpPr/>
          <p:nvPr/>
        </p:nvSpPr>
        <p:spPr>
          <a:xfrm>
            <a:off x="7292678" y="3329952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4" name="Ovale 73" descr="Petit cercle de couleur deuxième niveau de hiérarchie">
            <a:extLst>
              <a:ext uri="{FF2B5EF4-FFF2-40B4-BE49-F238E27FC236}">
                <a16:creationId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7415480" y="4113704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2" name="Ovale 71" descr="Petit cercle de couleur deuxième niveau de hiérarchie">
            <a:extLst>
              <a:ext uri="{FF2B5EF4-FFF2-40B4-BE49-F238E27FC236}">
                <a16:creationId xmlns:a16="http://schemas.microsoft.com/office/drawing/2014/main" id="{E95005B3-E7A9-43A7-9097-E5C0B12D0AF3}"/>
              </a:ext>
            </a:extLst>
          </p:cNvPr>
          <p:cNvSpPr/>
          <p:nvPr/>
        </p:nvSpPr>
        <p:spPr>
          <a:xfrm>
            <a:off x="4659790" y="4507918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8" name="Ovale 107" descr="Connecteurs couleur troisième niveau de hiérarchie">
            <a:extLst>
              <a:ext uri="{FF2B5EF4-FFF2-40B4-BE49-F238E27FC236}">
                <a16:creationId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1969946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9" name="Ovale 108" descr="Connecteurs couleur troisième niveau de hiérarchie">
            <a:extLst>
              <a:ext uri="{FF2B5EF4-FFF2-40B4-BE49-F238E27FC236}">
                <a16:creationId xmlns:a16="http://schemas.microsoft.com/office/drawing/2014/main" id="{2E67447B-A1BE-4C7F-841C-1D52C3E335AD}"/>
              </a:ext>
            </a:extLst>
          </p:cNvPr>
          <p:cNvSpPr/>
          <p:nvPr/>
        </p:nvSpPr>
        <p:spPr>
          <a:xfrm>
            <a:off x="1094250" y="2612426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0" name="Ellipse 109" descr="Connecteurs couleur troisième niveau de hiérarchie">
            <a:extLst>
              <a:ext uri="{FF2B5EF4-FFF2-40B4-BE49-F238E27FC236}">
                <a16:creationId xmlns:a16="http://schemas.microsoft.com/office/drawing/2014/main" id="{8547C6B6-4C5C-4A9B-97B5-B9DAA62B6507}"/>
              </a:ext>
            </a:extLst>
          </p:cNvPr>
          <p:cNvSpPr/>
          <p:nvPr/>
        </p:nvSpPr>
        <p:spPr>
          <a:xfrm>
            <a:off x="2984253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1" name="Ovale 110" descr="Connecteurs couleur troisième niveau de hiérarchie">
            <a:extLst>
              <a:ext uri="{FF2B5EF4-FFF2-40B4-BE49-F238E27FC236}">
                <a16:creationId xmlns:a16="http://schemas.microsoft.com/office/drawing/2014/main" id="{53B8C8A1-B8C7-423C-89FE-51E9ECFCB75D}"/>
              </a:ext>
            </a:extLst>
          </p:cNvPr>
          <p:cNvSpPr/>
          <p:nvPr/>
        </p:nvSpPr>
        <p:spPr>
          <a:xfrm>
            <a:off x="1787585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cxnSp>
        <p:nvCxnSpPr>
          <p:cNvPr id="115" name="Connecteur : Coude 114" descr="Lignes de connexion">
            <a:extLst>
              <a:ext uri="{FF2B5EF4-FFF2-40B4-BE49-F238E27FC236}">
                <a16:creationId xmlns:a16="http://schemas.microsoft.com/office/drawing/2014/main" id="{3776E844-35AA-4B61-8A75-6DA7A2EE915E}"/>
              </a:ext>
            </a:extLst>
          </p:cNvPr>
          <p:cNvCxnSpPr>
            <a:cxnSpLocks/>
          </p:cNvCxnSpPr>
          <p:nvPr/>
        </p:nvCxnSpPr>
        <p:spPr>
          <a:xfrm rot="5400000" flipH="1">
            <a:off x="2365984" y="1393944"/>
            <a:ext cx="433275" cy="2936996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 : Coude 121" descr="Lignes de connexion">
            <a:extLst>
              <a:ext uri="{FF2B5EF4-FFF2-40B4-BE49-F238E27FC236}">
                <a16:creationId xmlns:a16="http://schemas.microsoft.com/office/drawing/2014/main" id="{DB6E0B7E-8974-4A28-BC51-7F85C7F5B3E8}"/>
              </a:ext>
            </a:extLst>
          </p:cNvPr>
          <p:cNvCxnSpPr>
            <a:cxnSpLocks/>
            <a:endCxn id="110" idx="0"/>
          </p:cNvCxnSpPr>
          <p:nvPr/>
        </p:nvCxnSpPr>
        <p:spPr>
          <a:xfrm rot="16200000" flipH="1" flipV="1">
            <a:off x="3641086" y="4469372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 : Coude 126" descr="Lignes de connexion">
            <a:extLst>
              <a:ext uri="{FF2B5EF4-FFF2-40B4-BE49-F238E27FC236}">
                <a16:creationId xmlns:a16="http://schemas.microsoft.com/office/drawing/2014/main" id="{5DE74E47-57A7-4EFA-83E1-B978BCE6B9A1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042752" y="3871038"/>
            <a:ext cx="528460" cy="2956484"/>
          </a:xfrm>
          <a:prstGeom prst="bentConnector3">
            <a:avLst>
              <a:gd name="adj1" fmla="val -43258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9503811" y="5699074"/>
            <a:ext cx="121625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MARCOU Laurent</a:t>
            </a:r>
            <a: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Technicien administratif</a:t>
            </a: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4" name="Ovale 133" descr="Connecteurs couleur troisième niveau de hiérarchie">
            <a:extLst>
              <a:ext uri="{FF2B5EF4-FFF2-40B4-BE49-F238E27FC236}">
                <a16:creationId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829" y="3778522"/>
            <a:ext cx="927079" cy="1195672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3082322" y="2669158"/>
            <a:ext cx="0" cy="641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e 107" descr="Connecteurs couleur troisième niveau de hiérarchie">
            <a:extLst>
              <a:ext uri="{FF2B5EF4-FFF2-40B4-BE49-F238E27FC236}">
                <a16:creationId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3050951" y="2553546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4045623" y="2681773"/>
            <a:ext cx="19703" cy="59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e 107" descr="Connecteurs couleur troisième niveau de hiérarchie">
            <a:extLst>
              <a:ext uri="{FF2B5EF4-FFF2-40B4-BE49-F238E27FC236}">
                <a16:creationId xmlns:a16="http://schemas.microsoft.com/office/drawing/2014/main" id="{3D4169F2-589F-4BCC-9E24-FF0760B9A064}"/>
              </a:ext>
            </a:extLst>
          </p:cNvPr>
          <p:cNvSpPr/>
          <p:nvPr/>
        </p:nvSpPr>
        <p:spPr>
          <a:xfrm>
            <a:off x="4002593" y="2559629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288" y="1886498"/>
            <a:ext cx="907828" cy="95080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2576299" y="2123065"/>
            <a:ext cx="1216258" cy="40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ROBIN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Aurélie</a:t>
            </a:r>
            <a: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3552691" y="2053799"/>
            <a:ext cx="1216258" cy="477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LEYGNAC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Audrey</a:t>
            </a:r>
            <a: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011101" y="2694736"/>
            <a:ext cx="0" cy="615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135405" y="3310241"/>
            <a:ext cx="292992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Conseillères en insertion et évolution professionnelle – Axe 1 Cap emploi</a:t>
            </a:r>
            <a:endParaRPr lang="fr-FR" sz="12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23949" y="4181303"/>
            <a:ext cx="307036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200" dirty="0" smtClean="0"/>
              <a:t>Conseillères maintien dans l’emploi et transition professionnelle – Axe 2 cap emploi</a:t>
            </a:r>
            <a:endParaRPr lang="fr-FR" sz="1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9385069" y="4771507"/>
            <a:ext cx="2427316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Pôle administratif Axe 1 Cap emploi</a:t>
            </a:r>
            <a:endParaRPr lang="fr-FR" sz="1200" dirty="0"/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7651775" y="4116945"/>
            <a:ext cx="705366" cy="11068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7555706" y="3076756"/>
            <a:ext cx="764784" cy="24443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4095131" y="3094113"/>
            <a:ext cx="791401" cy="38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7628970" y="4327194"/>
            <a:ext cx="567379" cy="61887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Ovale 133" descr="Connecteurs couleur troisième niveau de hiérarchie">
            <a:extLst>
              <a:ext uri="{FF2B5EF4-FFF2-40B4-BE49-F238E27FC236}">
                <a16:creationId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345720" y="4070108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cxnSp>
        <p:nvCxnSpPr>
          <p:cNvPr id="46" name="Connecteur droit 45"/>
          <p:cNvCxnSpPr/>
          <p:nvPr/>
        </p:nvCxnSpPr>
        <p:spPr>
          <a:xfrm>
            <a:off x="7739149" y="4294557"/>
            <a:ext cx="1764662" cy="131895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4" name="Ovale 133" descr="Connecteurs couleur troisième niveau de hiérarchie">
            <a:extLst>
              <a:ext uri="{FF2B5EF4-FFF2-40B4-BE49-F238E27FC236}">
                <a16:creationId xmlns:a16="http://schemas.microsoft.com/office/drawing/2014/main" id="{716F090E-A9F1-4775-801C-A297BCFA7C8F}"/>
              </a:ext>
            </a:extLst>
          </p:cNvPr>
          <p:cNvSpPr/>
          <p:nvPr/>
        </p:nvSpPr>
        <p:spPr>
          <a:xfrm>
            <a:off x="8190548" y="4995591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818" y="5005419"/>
            <a:ext cx="605091" cy="74387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6671" y="3639894"/>
            <a:ext cx="752475" cy="828675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744" y="5659871"/>
            <a:ext cx="943971" cy="943971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6299" y="1033746"/>
            <a:ext cx="696518" cy="946470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3151" y="5282631"/>
            <a:ext cx="723900" cy="1076325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374" y="4861775"/>
            <a:ext cx="750222" cy="84171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712" y="1017970"/>
            <a:ext cx="837869" cy="975979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3896" y="1017970"/>
            <a:ext cx="773504" cy="971674"/>
          </a:xfrm>
          <a:prstGeom prst="rect">
            <a:avLst/>
          </a:prstGeom>
        </p:spPr>
      </p:pic>
      <p:cxnSp>
        <p:nvCxnSpPr>
          <p:cNvPr id="67" name="Connecteur droit 66"/>
          <p:cNvCxnSpPr/>
          <p:nvPr/>
        </p:nvCxnSpPr>
        <p:spPr>
          <a:xfrm>
            <a:off x="3552691" y="4425522"/>
            <a:ext cx="1066612" cy="1918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3082321" y="6101542"/>
            <a:ext cx="22544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Assistante administrative Axe 2 cap emploi</a:t>
            </a:r>
            <a:endParaRPr lang="fr-FR" sz="1200" dirty="0"/>
          </a:p>
        </p:txBody>
      </p:sp>
      <p:sp>
        <p:nvSpPr>
          <p:cNvPr id="87" name="ZoneTexte 86"/>
          <p:cNvSpPr txBox="1"/>
          <p:nvPr/>
        </p:nvSpPr>
        <p:spPr>
          <a:xfrm>
            <a:off x="329442" y="-9923"/>
            <a:ext cx="304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Un numéro unique 05 55 20 83 88</a:t>
            </a:r>
            <a:endParaRPr lang="fr-FR" sz="1200" b="1" dirty="0"/>
          </a:p>
        </p:txBody>
      </p:sp>
      <p:sp>
        <p:nvSpPr>
          <p:cNvPr id="70" name="Ovale 73" descr="Petit cercle de couleur deuxième niveau de hiérarchie">
            <a:extLst>
              <a:ext uri="{FF2B5EF4-FFF2-40B4-BE49-F238E27FC236}">
                <a16:creationId xmlns:a16="http://schemas.microsoft.com/office/drawing/2014/main" id="{F74C5EF9-9647-43F7-B54F-97E136BDC2F4}"/>
              </a:ext>
            </a:extLst>
          </p:cNvPr>
          <p:cNvSpPr/>
          <p:nvPr/>
        </p:nvSpPr>
        <p:spPr>
          <a:xfrm>
            <a:off x="6770812" y="2645405"/>
            <a:ext cx="213490" cy="21349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5" name="Ovale 78" descr="Grand cercle de couleur deuxième niveau de hiérarchie">
            <a:extLst>
              <a:ext uri="{FF2B5EF4-FFF2-40B4-BE49-F238E27FC236}">
                <a16:creationId xmlns:a16="http://schemas.microsoft.com/office/drawing/2014/main" id="{99530F13-2430-4DB9-9637-7708CFDD87D8}"/>
              </a:ext>
            </a:extLst>
          </p:cNvPr>
          <p:cNvSpPr/>
          <p:nvPr/>
        </p:nvSpPr>
        <p:spPr>
          <a:xfrm>
            <a:off x="6213533" y="1404230"/>
            <a:ext cx="1980000" cy="1980000"/>
          </a:xfrm>
          <a:prstGeom prst="ellipse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576" y="930072"/>
            <a:ext cx="816568" cy="8994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15009" y="927137"/>
            <a:ext cx="681870" cy="93757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652600" y="1129975"/>
            <a:ext cx="117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CONTRASTIN</a:t>
            </a:r>
          </a:p>
          <a:p>
            <a:r>
              <a:rPr lang="fr-FR" sz="1200" b="1" dirty="0" smtClean="0"/>
              <a:t>Julie</a:t>
            </a:r>
            <a:endParaRPr lang="fr-FR" sz="1200" b="1" dirty="0"/>
          </a:p>
        </p:txBody>
      </p:sp>
      <p:sp>
        <p:nvSpPr>
          <p:cNvPr id="77" name="ZoneTexte 76"/>
          <p:cNvSpPr txBox="1"/>
          <p:nvPr/>
        </p:nvSpPr>
        <p:spPr>
          <a:xfrm>
            <a:off x="10643951" y="1110180"/>
            <a:ext cx="117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VISEUX </a:t>
            </a:r>
          </a:p>
          <a:p>
            <a:r>
              <a:rPr lang="fr-FR" sz="1200" b="1" dirty="0" smtClean="0"/>
              <a:t>Mélanie</a:t>
            </a:r>
            <a:endParaRPr lang="fr-FR" sz="1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8045795" y="1964360"/>
            <a:ext cx="293780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Conseillères en insertion professionnelle –Action RSATH</a:t>
            </a:r>
            <a:endParaRPr lang="fr-FR" sz="1200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7040880" y="1886498"/>
            <a:ext cx="794696" cy="725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Image 2" descr="image0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24" y="4881266"/>
            <a:ext cx="755350" cy="8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68" y="2504786"/>
            <a:ext cx="829577" cy="11061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66" y="1021675"/>
            <a:ext cx="974996" cy="9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376844"/>
            <a:ext cx="9875520" cy="12025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Adresses mail utile du service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48394" y="1762297"/>
            <a:ext cx="6475614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u="sng" dirty="0" smtClean="0"/>
              <a:t>Les conseillers cap emploi </a:t>
            </a:r>
            <a:r>
              <a:rPr lang="fr-FR" u="sng" dirty="0" smtClean="0"/>
              <a:t> des 2 axes </a:t>
            </a:r>
            <a:r>
              <a:rPr lang="fr-FR" dirty="0" smtClean="0"/>
              <a:t>: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Dominique RIBA : </a:t>
            </a:r>
            <a:r>
              <a:rPr lang="fr-FR" dirty="0" smtClean="0">
                <a:hlinkClick r:id="rId2"/>
              </a:rPr>
              <a:t>d.riba@capemploi19.com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Aurélie ROBIN : </a:t>
            </a:r>
            <a:r>
              <a:rPr lang="fr-FR" dirty="0" smtClean="0">
                <a:hlinkClick r:id="rId3"/>
              </a:rPr>
              <a:t>a.robin@capemploi19.com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Virginie MOSER : </a:t>
            </a:r>
            <a:r>
              <a:rPr lang="fr-FR" dirty="0" smtClean="0">
                <a:hlinkClick r:id="rId4"/>
              </a:rPr>
              <a:t>v.moser@capemploi19.com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Myriam RAFAI : </a:t>
            </a:r>
            <a:r>
              <a:rPr lang="fr-FR" dirty="0" smtClean="0">
                <a:hlinkClick r:id="rId5"/>
              </a:rPr>
              <a:t>m.rafai@capemploi19.com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Katia LATHIEYRE : </a:t>
            </a:r>
            <a:r>
              <a:rPr lang="fr-FR" dirty="0" smtClean="0">
                <a:solidFill>
                  <a:schemeClr val="accent3"/>
                </a:solidFill>
                <a:hlinkClick r:id="rId6"/>
              </a:rPr>
              <a:t>k.lathieyre@capemploi19.com</a:t>
            </a:r>
            <a:endParaRPr lang="fr-FR" dirty="0" smtClean="0">
              <a:solidFill>
                <a:schemeClr val="accent3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/>
              <a:t>Marie Laure LACHAUD : </a:t>
            </a:r>
            <a:r>
              <a:rPr lang="fr-FR" dirty="0" smtClean="0">
                <a:hlinkClick r:id="rId7"/>
              </a:rPr>
              <a:t>ml.lachaud@capemploi19.com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Claire VIALLON : </a:t>
            </a:r>
            <a:r>
              <a:rPr lang="fr-FR" dirty="0" smtClean="0">
                <a:hlinkClick r:id="rId8"/>
              </a:rPr>
              <a:t>c.viallon@capemploi19.com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Audrey Leygnac : </a:t>
            </a:r>
            <a:r>
              <a:rPr lang="fr-FR" dirty="0" smtClean="0">
                <a:hlinkClick r:id="rId9"/>
              </a:rPr>
              <a:t>a.leygnac@capemploi19.com</a:t>
            </a:r>
            <a:endParaRPr lang="fr-FR" dirty="0" smtClean="0"/>
          </a:p>
          <a:p>
            <a:endParaRPr lang="fr-FR" dirty="0" smtClean="0"/>
          </a:p>
          <a:p>
            <a:r>
              <a:rPr lang="fr-FR" u="sng" dirty="0" smtClean="0"/>
              <a:t>Les services supports </a:t>
            </a:r>
            <a:r>
              <a:rPr lang="fr-FR" u="sng" dirty="0" smtClean="0"/>
              <a:t>de cap emploi </a:t>
            </a:r>
            <a:r>
              <a:rPr lang="fr-FR" dirty="0" smtClean="0"/>
              <a:t>: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Lucie FERREIRA : </a:t>
            </a:r>
            <a:r>
              <a:rPr lang="fr-FR" dirty="0" smtClean="0">
                <a:hlinkClick r:id="rId10"/>
              </a:rPr>
              <a:t>l.ferreira@capemploi19.com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Laurent Marcou : </a:t>
            </a:r>
            <a:r>
              <a:rPr lang="fr-FR" dirty="0" smtClean="0">
                <a:hlinkClick r:id="rId11"/>
              </a:rPr>
              <a:t>l.marcou@capemploi19.com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Cédric LAVAL : </a:t>
            </a:r>
            <a:r>
              <a:rPr lang="fr-FR" dirty="0" smtClean="0">
                <a:hlinkClick r:id="rId12"/>
              </a:rPr>
              <a:t>c.laval@capemploi19.com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Valérie NICOULEAU : </a:t>
            </a:r>
            <a:r>
              <a:rPr lang="fr-FR" dirty="0" smtClean="0">
                <a:hlinkClick r:id="rId13"/>
              </a:rPr>
              <a:t>v.nicouleau@capemploi19.com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47950" y="2094807"/>
            <a:ext cx="433093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Les conseillères Action RSATH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Julie CONTRASTIN</a:t>
            </a:r>
          </a:p>
          <a:p>
            <a:r>
              <a:rPr lang="fr-FR" dirty="0" smtClean="0">
                <a:hlinkClick r:id="rId14"/>
              </a:rPr>
              <a:t>j.contrastin@lespep19.org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Mélanie VISEUX :</a:t>
            </a:r>
          </a:p>
          <a:p>
            <a:r>
              <a:rPr lang="fr-FR" dirty="0" smtClean="0">
                <a:hlinkClick r:id="rId15"/>
              </a:rPr>
              <a:t>m.viseux@lespep19.org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47950" y="4139738"/>
            <a:ext cx="4264435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 direction:</a:t>
            </a:r>
          </a:p>
          <a:p>
            <a:endParaRPr lang="fr-FR" dirty="0"/>
          </a:p>
          <a:p>
            <a:r>
              <a:rPr lang="fr-FR" dirty="0" smtClean="0"/>
              <a:t>Marie Hélène BARATAUD</a:t>
            </a:r>
          </a:p>
          <a:p>
            <a:r>
              <a:rPr lang="fr-FR" dirty="0" smtClean="0">
                <a:hlinkClick r:id="rId16"/>
              </a:rPr>
              <a:t>mh.barataud@capemploi19.com</a:t>
            </a:r>
            <a:endParaRPr lang="fr-FR" dirty="0" smtClean="0"/>
          </a:p>
          <a:p>
            <a:r>
              <a:rPr lang="fr-FR" dirty="0" smtClean="0"/>
              <a:t>06 32 83 79 46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229167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gramme  cap emploi 2020" id="{62C6566D-5E2C-4A7B-A1C0-B0D7D3059707}" vid="{5651E0ED-7AD9-4E21-AD45-9457BB717E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155B8-CF3B-40B2-A199-B2D809AA5FF7}">
  <ds:schemaRefs>
    <ds:schemaRef ds:uri="http://purl.org/dc/terms/"/>
    <ds:schemaRef ds:uri="http://purl.org/dc/dcmitype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E9C3DF-B2B9-4914-B6CE-846E16DA57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D1C34-E5C8-4E3C-9110-4CAD839A8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Organigramme  cap emploi 2020</Template>
  <TotalTime>0</TotalTime>
  <Words>199</Words>
  <Application>Microsoft Office PowerPoint</Application>
  <PresentationFormat>Grand écran</PresentationFormat>
  <Paragraphs>60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Calibri</vt:lpstr>
      <vt:lpstr>Corbel</vt:lpstr>
      <vt:lpstr>Base</vt:lpstr>
      <vt:lpstr>Organigramme Cap emploi axe 1 et axe 2 + Action RSATH des PEP19</vt:lpstr>
      <vt:lpstr>Adresses mail utile du service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2020-02-03T10:21:35Z</dcterms:created>
  <dcterms:modified xsi:type="dcterms:W3CDTF">2021-04-13T14:28:38Z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