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888CB-3163-415A-9EAE-8DEFDC36CC42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1BCF-7873-439F-9278-EB903042C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67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3F257D5-55BF-4140-94FD-59F0D38B24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95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21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0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58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2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97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53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26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67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41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9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8463B-8E7C-43C4-8996-C2349116315B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55B2-8DB0-42ED-A3F2-7CE2F64D2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7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vale 80" descr="Grand cercle de couleur deuxième niveau de hiérarchie">
            <a:extLst>
              <a:ext uri="{FF2B5EF4-FFF2-40B4-BE49-F238E27FC236}">
                <a16:creationId xmlns:a16="http://schemas.microsoft.com/office/drawing/2014/main" id="{44864D6A-CDDD-4D60-8619-C1AD786F3FBA}"/>
              </a:ext>
            </a:extLst>
          </p:cNvPr>
          <p:cNvSpPr/>
          <p:nvPr/>
        </p:nvSpPr>
        <p:spPr>
          <a:xfrm>
            <a:off x="2865355" y="1836549"/>
            <a:ext cx="1980000" cy="19800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80" name="Ovale 79" descr="Grand cercle de couleur deuxième niveau de hiérarchie">
            <a:extLst>
              <a:ext uri="{FF2B5EF4-FFF2-40B4-BE49-F238E27FC236}">
                <a16:creationId xmlns:a16="http://schemas.microsoft.com/office/drawing/2014/main" id="{9CD1768A-EC26-4C6A-A57C-E2300589049F}"/>
              </a:ext>
            </a:extLst>
          </p:cNvPr>
          <p:cNvSpPr/>
          <p:nvPr/>
        </p:nvSpPr>
        <p:spPr>
          <a:xfrm>
            <a:off x="7400247" y="3934686"/>
            <a:ext cx="1980000" cy="19800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79" name="Ovale 78" descr="Grand cercle de couleur deuxième niveau de hiérarchie">
            <a:extLst>
              <a:ext uri="{FF2B5EF4-FFF2-40B4-BE49-F238E27FC236}">
                <a16:creationId xmlns:a16="http://schemas.microsoft.com/office/drawing/2014/main" id="{99530F13-2430-4DB9-9637-7708CFDD87D8}"/>
              </a:ext>
            </a:extLst>
          </p:cNvPr>
          <p:cNvSpPr/>
          <p:nvPr/>
        </p:nvSpPr>
        <p:spPr>
          <a:xfrm>
            <a:off x="7648277" y="2312718"/>
            <a:ext cx="1980000" cy="19800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78" name="Ovale 77" descr="Grand cercle de couleur deuxième niveau de hiérarchie">
            <a:extLst>
              <a:ext uri="{FF2B5EF4-FFF2-40B4-BE49-F238E27FC236}">
                <a16:creationId xmlns:a16="http://schemas.microsoft.com/office/drawing/2014/main" id="{A4F69744-BE77-4CA9-862A-54E574EE8336}"/>
              </a:ext>
            </a:extLst>
          </p:cNvPr>
          <p:cNvSpPr/>
          <p:nvPr/>
        </p:nvSpPr>
        <p:spPr>
          <a:xfrm>
            <a:off x="3043416" y="4369154"/>
            <a:ext cx="1980000" cy="1989802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32" name="Ellipse 31" descr="Cercle niveau intermédiaire">
            <a:extLst>
              <a:ext uri="{FF2B5EF4-FFF2-40B4-BE49-F238E27FC236}">
                <a16:creationId xmlns:a16="http://schemas.microsoft.com/office/drawing/2014/main" id="{0E26D681-9D60-4729-9BAF-8F1BC982F3C1}"/>
              </a:ext>
            </a:extLst>
          </p:cNvPr>
          <p:cNvSpPr/>
          <p:nvPr/>
        </p:nvSpPr>
        <p:spPr>
          <a:xfrm>
            <a:off x="3793623" y="1601366"/>
            <a:ext cx="4638675" cy="4638675"/>
          </a:xfrm>
          <a:prstGeom prst="ellipse">
            <a:avLst/>
          </a:prstGeom>
          <a:solidFill>
            <a:schemeClr val="bg1">
              <a:lumMod val="95000"/>
              <a:alpha val="6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33" name="Ovale 32" descr="Cercle niveau élevé">
            <a:extLst>
              <a:ext uri="{FF2B5EF4-FFF2-40B4-BE49-F238E27FC236}">
                <a16:creationId xmlns:a16="http://schemas.microsoft.com/office/drawing/2014/main" id="{EFD3B067-A626-42D5-A3BC-823CE088FD62}"/>
              </a:ext>
            </a:extLst>
          </p:cNvPr>
          <p:cNvSpPr/>
          <p:nvPr/>
        </p:nvSpPr>
        <p:spPr>
          <a:xfrm>
            <a:off x="4544822" y="2435723"/>
            <a:ext cx="3067157" cy="303782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23024" y="263070"/>
            <a:ext cx="11697630" cy="576623"/>
          </a:xfrm>
        </p:spPr>
        <p:txBody>
          <a:bodyPr rtlCol="0">
            <a:noAutofit/>
          </a:bodyPr>
          <a:lstStyle/>
          <a:p>
            <a:pPr algn="ctr" rtl="0"/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Organigramme Cap emploi axe 1 et axe 2 + Action RSATH des PEP19 (MAJ 2022)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267414-C32D-40FE-972B-255FF1A8576C}"/>
              </a:ext>
            </a:extLst>
          </p:cNvPr>
          <p:cNvSpPr/>
          <p:nvPr/>
        </p:nvSpPr>
        <p:spPr>
          <a:xfrm>
            <a:off x="5082499" y="4649503"/>
            <a:ext cx="1988943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spcAft>
                <a:spcPts val="600"/>
              </a:spcAft>
              <a:buNone/>
            </a:pPr>
            <a:r>
              <a:rPr lang="fr-FR" sz="1200" b="1" dirty="0">
                <a:solidFill>
                  <a:schemeClr val="tx1"/>
                </a:solidFill>
              </a:rPr>
              <a:t>BARATAUD Marie Hélène</a:t>
            </a:r>
            <a:r>
              <a:rPr lang="fr-FR" sz="1200" kern="1200" dirty="0">
                <a:solidFill>
                  <a:schemeClr val="tx1"/>
                </a:solidFill>
              </a:rPr>
              <a:t/>
            </a:r>
            <a:br>
              <a:rPr lang="fr-FR" sz="1200" kern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Directrice ATHMO/PEP19</a:t>
            </a:r>
            <a:r>
              <a:rPr lang="fr-FR" sz="1200" kern="1200" dirty="0">
                <a:solidFill>
                  <a:schemeClr val="tx1"/>
                </a:solidFill>
              </a:rPr>
              <a:t>Cap emploi + RSATH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48265B-D934-4BC5-8F2B-2322214922F8}"/>
              </a:ext>
            </a:extLst>
          </p:cNvPr>
          <p:cNvSpPr/>
          <p:nvPr/>
        </p:nvSpPr>
        <p:spPr>
          <a:xfrm>
            <a:off x="4582841" y="2425130"/>
            <a:ext cx="770575" cy="427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b="1" dirty="0">
                <a:solidFill>
                  <a:schemeClr val="tx1"/>
                </a:solidFill>
              </a:rPr>
              <a:t>MOSER Virginie</a:t>
            </a:r>
            <a:endParaRPr lang="fr-FR" sz="1200" b="1" kern="1200" dirty="0">
              <a:solidFill>
                <a:schemeClr val="tx1"/>
              </a:solidFill>
            </a:endParaRP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b="1" dirty="0">
                <a:solidFill>
                  <a:schemeClr val="tx1"/>
                </a:solidFill>
              </a:rPr>
              <a:t>LEYSSENE</a:t>
            </a:r>
            <a:br>
              <a:rPr lang="fr-FR" sz="1200" b="1" dirty="0">
                <a:solidFill>
                  <a:schemeClr val="tx1"/>
                </a:solidFill>
              </a:rPr>
            </a:br>
            <a:r>
              <a:rPr lang="fr-FR" sz="1200" b="1" dirty="0" smtClean="0">
                <a:solidFill>
                  <a:schemeClr val="tx1"/>
                </a:solidFill>
              </a:rPr>
              <a:t>Florence CDD</a:t>
            </a:r>
            <a:r>
              <a:rPr lang="fr-FR" sz="1200" kern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200" kern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r-FR" sz="1200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200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9B8C93-9BD8-4437-9379-8B7C1D9398C3}"/>
              </a:ext>
            </a:extLst>
          </p:cNvPr>
          <p:cNvSpPr/>
          <p:nvPr/>
        </p:nvSpPr>
        <p:spPr>
          <a:xfrm>
            <a:off x="616939" y="5719554"/>
            <a:ext cx="1080000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buNone/>
            </a:pPr>
            <a:r>
              <a:rPr lang="fr-FR" sz="1200" b="1" dirty="0">
                <a:solidFill>
                  <a:schemeClr val="tx1"/>
                </a:solidFill>
              </a:rPr>
              <a:t>LACHAUD </a:t>
            </a:r>
          </a:p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buNone/>
            </a:pPr>
            <a:r>
              <a:rPr lang="fr-FR" sz="1200" b="1" dirty="0">
                <a:solidFill>
                  <a:schemeClr val="tx1"/>
                </a:solidFill>
              </a:rPr>
              <a:t>Marie Laure</a:t>
            </a:r>
            <a:r>
              <a:rPr lang="fr-FR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r-FR" sz="1200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D56577-55A5-4AC0-A86E-107F2E113581}"/>
              </a:ext>
            </a:extLst>
          </p:cNvPr>
          <p:cNvSpPr/>
          <p:nvPr/>
        </p:nvSpPr>
        <p:spPr>
          <a:xfrm>
            <a:off x="631841" y="2118993"/>
            <a:ext cx="837869" cy="408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dirty="0">
                <a:solidFill>
                  <a:schemeClr val="tx1"/>
                </a:solidFill>
              </a:rPr>
              <a:t>RIBA Dominique</a:t>
            </a:r>
            <a:r>
              <a:rPr lang="fr-FR" sz="1200" kern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200" kern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r-FR" sz="1200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21682DD-5C22-4B97-83AE-86C7996FB90B}"/>
              </a:ext>
            </a:extLst>
          </p:cNvPr>
          <p:cNvSpPr/>
          <p:nvPr/>
        </p:nvSpPr>
        <p:spPr>
          <a:xfrm>
            <a:off x="2221322" y="5650880"/>
            <a:ext cx="751829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buNone/>
            </a:pPr>
            <a:r>
              <a:rPr lang="fr-FR" sz="1200" b="1" dirty="0">
                <a:solidFill>
                  <a:schemeClr val="tx1"/>
                </a:solidFill>
              </a:rPr>
              <a:t>VIALLON </a:t>
            </a:r>
          </a:p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buNone/>
            </a:pPr>
            <a:r>
              <a:rPr lang="fr-FR" sz="1200" b="1" dirty="0">
                <a:solidFill>
                  <a:schemeClr val="tx1"/>
                </a:solidFill>
              </a:rPr>
              <a:t>Claire</a:t>
            </a:r>
            <a:endParaRPr lang="fr-FR" sz="1200" kern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D54CB4-0066-4140-96B8-95930CD77276}"/>
              </a:ext>
            </a:extLst>
          </p:cNvPr>
          <p:cNvSpPr/>
          <p:nvPr/>
        </p:nvSpPr>
        <p:spPr>
          <a:xfrm>
            <a:off x="2972005" y="1502852"/>
            <a:ext cx="1080000" cy="1060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28E41E6-B0BF-44BC-98F9-F8F486ABC7F1}"/>
              </a:ext>
            </a:extLst>
          </p:cNvPr>
          <p:cNvSpPr/>
          <p:nvPr/>
        </p:nvSpPr>
        <p:spPr>
          <a:xfrm>
            <a:off x="3617886" y="5730346"/>
            <a:ext cx="1297900" cy="4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dirty="0">
                <a:solidFill>
                  <a:schemeClr val="tx1"/>
                </a:solidFill>
              </a:rPr>
              <a:t>FERREIRA Lucie</a:t>
            </a:r>
            <a:r>
              <a:rPr lang="fr-FR" sz="1200" kern="1200" dirty="0">
                <a:solidFill>
                  <a:schemeClr val="tx1"/>
                </a:solidFill>
              </a:rPr>
              <a:t/>
            </a:r>
            <a:br>
              <a:rPr lang="fr-FR" sz="1200" kern="1200" dirty="0">
                <a:solidFill>
                  <a:schemeClr val="tx1"/>
                </a:solidFill>
              </a:rPr>
            </a:br>
            <a:endParaRPr lang="fr-FR" sz="1200" kern="12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DCA2203-78D4-4184-A8B1-8D6E3C28C889}"/>
              </a:ext>
            </a:extLst>
          </p:cNvPr>
          <p:cNvSpPr/>
          <p:nvPr/>
        </p:nvSpPr>
        <p:spPr>
          <a:xfrm>
            <a:off x="9660905" y="2725642"/>
            <a:ext cx="1796037" cy="7369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LATHIEYRE Katia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Conseillère Auprès Des Employeurs - Axe 1 Cap emploi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06DAE2-9434-42D9-B876-2B856348AD4A}"/>
              </a:ext>
            </a:extLst>
          </p:cNvPr>
          <p:cNvSpPr/>
          <p:nvPr/>
        </p:nvSpPr>
        <p:spPr>
          <a:xfrm>
            <a:off x="8549946" y="3949277"/>
            <a:ext cx="3021370" cy="47624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dirty="0">
                <a:solidFill>
                  <a:schemeClr val="tx1"/>
                </a:solidFill>
              </a:rPr>
              <a:t>BOCQUILLON Abigail – CDD </a:t>
            </a:r>
          </a:p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>
                <a:solidFill>
                  <a:schemeClr val="tx1"/>
                </a:solidFill>
              </a:rPr>
              <a:t>0,5 Agent administratif</a:t>
            </a:r>
            <a:endParaRPr lang="fr-FR" sz="1200" kern="12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58C1A8A-DB3C-4362-B041-C35C08C0195F}"/>
              </a:ext>
            </a:extLst>
          </p:cNvPr>
          <p:cNvSpPr/>
          <p:nvPr/>
        </p:nvSpPr>
        <p:spPr>
          <a:xfrm>
            <a:off x="7899832" y="6096994"/>
            <a:ext cx="943971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lvl="0" defTabSz="622300" rtl="0">
              <a:spcBef>
                <a:spcPct val="0"/>
              </a:spcBef>
            </a:pPr>
            <a:r>
              <a:rPr lang="fr-FR" sz="1200" b="1" dirty="0">
                <a:solidFill>
                  <a:schemeClr val="tx1"/>
                </a:solidFill>
              </a:rPr>
              <a:t>LAVAL Cédric</a:t>
            </a:r>
          </a:p>
          <a:p>
            <a:pPr lvl="0" defTabSz="622300" rtl="0">
              <a:spcBef>
                <a:spcPct val="0"/>
              </a:spcBef>
            </a:pPr>
            <a:r>
              <a:rPr lang="fr-FR" sz="1200" dirty="0">
                <a:solidFill>
                  <a:schemeClr val="tx1"/>
                </a:solidFill>
              </a:rPr>
              <a:t>0,5 Technicien administratif 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F0C271F-C24A-4E69-9D4E-298D827B8460}"/>
              </a:ext>
            </a:extLst>
          </p:cNvPr>
          <p:cNvSpPr/>
          <p:nvPr/>
        </p:nvSpPr>
        <p:spPr>
          <a:xfrm>
            <a:off x="5073361" y="2772366"/>
            <a:ext cx="1998082" cy="626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t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buNone/>
            </a:pPr>
            <a:r>
              <a:rPr lang="fr-FR" sz="1200" b="1" dirty="0">
                <a:solidFill>
                  <a:schemeClr val="tx1"/>
                </a:solidFill>
              </a:rPr>
              <a:t>RAFAI Myriam</a:t>
            </a:r>
          </a:p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buNone/>
            </a:pPr>
            <a:r>
              <a:rPr lang="fr-FR" sz="1200" kern="1200" dirty="0">
                <a:solidFill>
                  <a:schemeClr val="tx1"/>
                </a:solidFill>
              </a:rPr>
              <a:t>1 Coordinatrice des services opérationnels Cap emploi</a:t>
            </a:r>
          </a:p>
        </p:txBody>
      </p:sp>
      <p:sp>
        <p:nvSpPr>
          <p:cNvPr id="73" name="Ovale 72" descr="Petit cercle de couleur deuxième niveau de hiérarchie">
            <a:extLst>
              <a:ext uri="{FF2B5EF4-FFF2-40B4-BE49-F238E27FC236}">
                <a16:creationId xmlns:a16="http://schemas.microsoft.com/office/drawing/2014/main" id="{D13F3AC2-C134-452A-A575-2AEDD5FDD44A}"/>
              </a:ext>
            </a:extLst>
          </p:cNvPr>
          <p:cNvSpPr/>
          <p:nvPr/>
        </p:nvSpPr>
        <p:spPr>
          <a:xfrm>
            <a:off x="7292678" y="3329952"/>
            <a:ext cx="213490" cy="21349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74" name="Ovale 73" descr="Petit cercle de couleur deuxième niveau de hiérarchie">
            <a:extLst>
              <a:ext uri="{FF2B5EF4-FFF2-40B4-BE49-F238E27FC236}">
                <a16:creationId xmlns:a16="http://schemas.microsoft.com/office/drawing/2014/main" id="{F74C5EF9-9647-43F7-B54F-97E136BDC2F4}"/>
              </a:ext>
            </a:extLst>
          </p:cNvPr>
          <p:cNvSpPr/>
          <p:nvPr/>
        </p:nvSpPr>
        <p:spPr>
          <a:xfrm>
            <a:off x="7269218" y="4134983"/>
            <a:ext cx="213490" cy="21349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72" name="Ovale 71" descr="Petit cercle de couleur deuxième niveau de hiérarchie">
            <a:extLst>
              <a:ext uri="{FF2B5EF4-FFF2-40B4-BE49-F238E27FC236}">
                <a16:creationId xmlns:a16="http://schemas.microsoft.com/office/drawing/2014/main" id="{E95005B3-E7A9-43A7-9097-E5C0B12D0AF3}"/>
              </a:ext>
            </a:extLst>
          </p:cNvPr>
          <p:cNvSpPr/>
          <p:nvPr/>
        </p:nvSpPr>
        <p:spPr>
          <a:xfrm>
            <a:off x="4742722" y="4474046"/>
            <a:ext cx="213490" cy="21349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10" name="Ellipse 109" descr="Connecteurs couleur troisième niveau de hiérarchie">
            <a:extLst>
              <a:ext uri="{FF2B5EF4-FFF2-40B4-BE49-F238E27FC236}">
                <a16:creationId xmlns:a16="http://schemas.microsoft.com/office/drawing/2014/main" id="{8547C6B6-4C5C-4A9B-97B5-B9DAA62B6507}"/>
              </a:ext>
            </a:extLst>
          </p:cNvPr>
          <p:cNvSpPr/>
          <p:nvPr/>
        </p:nvSpPr>
        <p:spPr>
          <a:xfrm>
            <a:off x="3253664" y="5606042"/>
            <a:ext cx="82310" cy="8231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11" name="Ovale 110" descr="Connecteurs couleur troisième niveau de hiérarchie">
            <a:extLst>
              <a:ext uri="{FF2B5EF4-FFF2-40B4-BE49-F238E27FC236}">
                <a16:creationId xmlns:a16="http://schemas.microsoft.com/office/drawing/2014/main" id="{53B8C8A1-B8C7-423C-89FE-51E9ECFCB75D}"/>
              </a:ext>
            </a:extLst>
          </p:cNvPr>
          <p:cNvSpPr/>
          <p:nvPr/>
        </p:nvSpPr>
        <p:spPr>
          <a:xfrm>
            <a:off x="1698677" y="5588648"/>
            <a:ext cx="82310" cy="8231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cxnSp>
        <p:nvCxnSpPr>
          <p:cNvPr id="127" name="Connecteur : Coude 126" descr="Lignes de connexion">
            <a:extLst>
              <a:ext uri="{FF2B5EF4-FFF2-40B4-BE49-F238E27FC236}">
                <a16:creationId xmlns:a16="http://schemas.microsoft.com/office/drawing/2014/main" id="{5DE74E47-57A7-4EFA-83E1-B978BCE6B9A1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2955706" y="3866254"/>
            <a:ext cx="528460" cy="2956484"/>
          </a:xfrm>
          <a:prstGeom prst="bentConnector3">
            <a:avLst>
              <a:gd name="adj1" fmla="val -43258"/>
            </a:avLst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C772BBE7-C6D8-4BF9-BA45-DC3C6BC93DE2}"/>
              </a:ext>
            </a:extLst>
          </p:cNvPr>
          <p:cNvSpPr/>
          <p:nvPr/>
        </p:nvSpPr>
        <p:spPr>
          <a:xfrm>
            <a:off x="9668064" y="5588648"/>
            <a:ext cx="1216258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dirty="0">
                <a:solidFill>
                  <a:schemeClr val="tx1"/>
                </a:solidFill>
              </a:rPr>
              <a:t>MARCOU Laurent</a:t>
            </a:r>
            <a:r>
              <a:rPr lang="fr-FR" sz="1200" kern="1200" dirty="0">
                <a:solidFill>
                  <a:schemeClr val="tx1"/>
                </a:solidFill>
              </a:rPr>
              <a:t/>
            </a:r>
            <a:br>
              <a:rPr lang="fr-FR" sz="1200" kern="1200" dirty="0">
                <a:solidFill>
                  <a:schemeClr val="tx1"/>
                </a:solidFill>
              </a:rPr>
            </a:br>
            <a:r>
              <a:rPr lang="fr-FR" sz="1200" kern="1200" dirty="0">
                <a:solidFill>
                  <a:schemeClr val="tx1"/>
                </a:solidFill>
              </a:rPr>
              <a:t>0,5 Technicien administratif</a:t>
            </a:r>
          </a:p>
        </p:txBody>
      </p:sp>
      <p:sp>
        <p:nvSpPr>
          <p:cNvPr id="134" name="Ovale 133" descr="Connecteurs couleur troisième niveau de hiérarchie">
            <a:extLst>
              <a:ext uri="{FF2B5EF4-FFF2-40B4-BE49-F238E27FC236}">
                <a16:creationId xmlns:a16="http://schemas.microsoft.com/office/drawing/2014/main" id="{716F090E-A9F1-4775-801C-A297BCFA7C8F}"/>
              </a:ext>
            </a:extLst>
          </p:cNvPr>
          <p:cNvSpPr/>
          <p:nvPr/>
        </p:nvSpPr>
        <p:spPr>
          <a:xfrm>
            <a:off x="10269887" y="5487449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361" y="3442159"/>
            <a:ext cx="911862" cy="118246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055" y="3446271"/>
            <a:ext cx="1056121" cy="118246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735058" y="3110334"/>
            <a:ext cx="2929921" cy="46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4,80 Conseillères en insertion et évolution professionnelle – Axe 1 Cap emploi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23172" y="4007517"/>
            <a:ext cx="2957523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2 Conseillères maintien dans l’emploi et transition professionnelle – Axe 2 cap emploi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9360566" y="4629213"/>
            <a:ext cx="2427316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Pôle administratif Axe 1 Cap emploi</a:t>
            </a:r>
          </a:p>
        </p:txBody>
      </p:sp>
      <p:cxnSp>
        <p:nvCxnSpPr>
          <p:cNvPr id="39" name="Connecteur droit 38"/>
          <p:cNvCxnSpPr>
            <a:cxnSpLocks/>
          </p:cNvCxnSpPr>
          <p:nvPr/>
        </p:nvCxnSpPr>
        <p:spPr>
          <a:xfrm flipV="1">
            <a:off x="7495683" y="3247526"/>
            <a:ext cx="872922" cy="164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e 133" descr="Connecteurs couleur troisième niveau de hiérarchie">
            <a:extLst>
              <a:ext uri="{FF2B5EF4-FFF2-40B4-BE49-F238E27FC236}">
                <a16:creationId xmlns:a16="http://schemas.microsoft.com/office/drawing/2014/main" id="{716F090E-A9F1-4775-801C-A297BCFA7C8F}"/>
              </a:ext>
            </a:extLst>
          </p:cNvPr>
          <p:cNvSpPr/>
          <p:nvPr/>
        </p:nvSpPr>
        <p:spPr>
          <a:xfrm>
            <a:off x="8381904" y="4177476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84" name="Ovale 133" descr="Connecteurs couleur troisième niveau de hiérarchie">
            <a:extLst>
              <a:ext uri="{FF2B5EF4-FFF2-40B4-BE49-F238E27FC236}">
                <a16:creationId xmlns:a16="http://schemas.microsoft.com/office/drawing/2014/main" id="{716F090E-A9F1-4775-801C-A297BCFA7C8F}"/>
              </a:ext>
            </a:extLst>
          </p:cNvPr>
          <p:cNvSpPr/>
          <p:nvPr/>
        </p:nvSpPr>
        <p:spPr>
          <a:xfrm>
            <a:off x="7758121" y="4879066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4536" y="4861775"/>
            <a:ext cx="683011" cy="839666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8504" y="4972961"/>
            <a:ext cx="943971" cy="943971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6299" y="1008541"/>
            <a:ext cx="696518" cy="97846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23631" y="5399500"/>
            <a:ext cx="723900" cy="1030371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8374" y="4861775"/>
            <a:ext cx="750222" cy="841713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6712" y="1017970"/>
            <a:ext cx="837869" cy="975979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6739" y="1005339"/>
            <a:ext cx="773504" cy="981667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67" name="Connecteur droit 66"/>
          <p:cNvCxnSpPr>
            <a:cxnSpLocks/>
            <a:stCxn id="34" idx="3"/>
            <a:endCxn id="72" idx="2"/>
          </p:cNvCxnSpPr>
          <p:nvPr/>
        </p:nvCxnSpPr>
        <p:spPr>
          <a:xfrm>
            <a:off x="3680695" y="4330683"/>
            <a:ext cx="1062027" cy="25010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3492078" y="6070660"/>
            <a:ext cx="225444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 Assistante administrative Axe 2 cap emploi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329442" y="-9923"/>
            <a:ext cx="6206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Un numéro unique 05 55 20 83 88 - Organigramme – annexe 1 Livret d’accueil</a:t>
            </a:r>
          </a:p>
        </p:txBody>
      </p:sp>
      <p:sp>
        <p:nvSpPr>
          <p:cNvPr id="70" name="Ovale 73" descr="Petit cercle de couleur deuxième niveau de hiérarchie">
            <a:extLst>
              <a:ext uri="{FF2B5EF4-FFF2-40B4-BE49-F238E27FC236}">
                <a16:creationId xmlns:a16="http://schemas.microsoft.com/office/drawing/2014/main" id="{F74C5EF9-9647-43F7-B54F-97E136BDC2F4}"/>
              </a:ext>
            </a:extLst>
          </p:cNvPr>
          <p:cNvSpPr/>
          <p:nvPr/>
        </p:nvSpPr>
        <p:spPr>
          <a:xfrm>
            <a:off x="6770812" y="2645405"/>
            <a:ext cx="213490" cy="21349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75" name="Ovale 78" descr="Grand cercle de couleur deuxième niveau de hiérarchie">
            <a:extLst>
              <a:ext uri="{FF2B5EF4-FFF2-40B4-BE49-F238E27FC236}">
                <a16:creationId xmlns:a16="http://schemas.microsoft.com/office/drawing/2014/main" id="{99530F13-2430-4DB9-9637-7708CFDD87D8}"/>
              </a:ext>
            </a:extLst>
          </p:cNvPr>
          <p:cNvSpPr/>
          <p:nvPr/>
        </p:nvSpPr>
        <p:spPr>
          <a:xfrm>
            <a:off x="6469289" y="1237154"/>
            <a:ext cx="1980000" cy="198000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41005" y="813164"/>
            <a:ext cx="816568" cy="1021602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954949" y="813164"/>
            <a:ext cx="752518" cy="101600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ZoneTexte 13"/>
          <p:cNvSpPr txBox="1"/>
          <p:nvPr/>
        </p:nvSpPr>
        <p:spPr>
          <a:xfrm>
            <a:off x="8848740" y="1404103"/>
            <a:ext cx="117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CONTRASTIN</a:t>
            </a:r>
          </a:p>
          <a:p>
            <a:r>
              <a:rPr lang="fr-FR" sz="1200" b="1" dirty="0"/>
              <a:t>Julie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10669261" y="1404103"/>
            <a:ext cx="752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VISEUX </a:t>
            </a:r>
          </a:p>
          <a:p>
            <a:r>
              <a:rPr lang="fr-FR" sz="1200" b="1" dirty="0"/>
              <a:t>Mélanie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045795" y="1964360"/>
            <a:ext cx="293780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2 Conseillères en insertion professionnelle –Action RSATH</a:t>
            </a:r>
          </a:p>
        </p:txBody>
      </p:sp>
      <p:pic>
        <p:nvPicPr>
          <p:cNvPr id="1026" name="Image 2" descr="image00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801" y="4869251"/>
            <a:ext cx="755350" cy="834237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926" y="2679930"/>
            <a:ext cx="829577" cy="103037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966" y="1005339"/>
            <a:ext cx="974996" cy="98166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7"/>
          <a:srcRect t="5556"/>
          <a:stretch/>
        </p:blipFill>
        <p:spPr>
          <a:xfrm>
            <a:off x="1571713" y="1013772"/>
            <a:ext cx="894485" cy="978673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1568595" y="2042463"/>
            <a:ext cx="901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MESSAOUDI </a:t>
            </a:r>
            <a:r>
              <a:rPr lang="fr-FR" sz="1200" b="1" dirty="0"/>
              <a:t>Nagette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459D874-0EC8-D343-A39C-8C6B329C60A8}"/>
              </a:ext>
            </a:extLst>
          </p:cNvPr>
          <p:cNvSpPr/>
          <p:nvPr/>
        </p:nvSpPr>
        <p:spPr>
          <a:xfrm>
            <a:off x="2570604" y="2114291"/>
            <a:ext cx="698636" cy="408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marL="0" lvl="0" indent="0"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dirty="0">
                <a:solidFill>
                  <a:schemeClr val="tx1"/>
                </a:solidFill>
              </a:rPr>
              <a:t>ROBIN Aurélie</a:t>
            </a:r>
            <a:r>
              <a:rPr lang="fr-FR" sz="1200" kern="1200" dirty="0">
                <a:solidFill>
                  <a:schemeClr val="tx1"/>
                </a:solidFill>
              </a:rPr>
              <a:t/>
            </a:r>
            <a:br>
              <a:rPr lang="fr-FR" sz="1200" kern="1200" dirty="0">
                <a:solidFill>
                  <a:schemeClr val="tx1"/>
                </a:solidFill>
              </a:rPr>
            </a:br>
            <a:endParaRPr lang="fr-FR" sz="1200" kern="1200" dirty="0">
              <a:solidFill>
                <a:schemeClr val="tx1"/>
              </a:solidFill>
            </a:endParaRP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8FC682C1-6782-8545-A37A-48A778ACE6B3}"/>
              </a:ext>
            </a:extLst>
          </p:cNvPr>
          <p:cNvSpPr txBox="1"/>
          <p:nvPr/>
        </p:nvSpPr>
        <p:spPr>
          <a:xfrm>
            <a:off x="3392014" y="2007725"/>
            <a:ext cx="978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LEYGNAC</a:t>
            </a:r>
          </a:p>
          <a:p>
            <a:pPr algn="ctr"/>
            <a:r>
              <a:rPr lang="fr-FR" sz="1200" b="1" dirty="0"/>
              <a:t>Audrey</a:t>
            </a:r>
          </a:p>
        </p:txBody>
      </p: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A36052B8-8C3E-5C4D-9634-6C4DB247B667}"/>
              </a:ext>
            </a:extLst>
          </p:cNvPr>
          <p:cNvCxnSpPr>
            <a:cxnSpLocks/>
          </p:cNvCxnSpPr>
          <p:nvPr/>
        </p:nvCxnSpPr>
        <p:spPr>
          <a:xfrm flipH="1">
            <a:off x="3653093" y="2567734"/>
            <a:ext cx="617971" cy="549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3097213C-625D-2643-B377-ABD1C2FD4CCC}"/>
              </a:ext>
            </a:extLst>
          </p:cNvPr>
          <p:cNvCxnSpPr>
            <a:cxnSpLocks/>
          </p:cNvCxnSpPr>
          <p:nvPr/>
        </p:nvCxnSpPr>
        <p:spPr>
          <a:xfrm flipH="1">
            <a:off x="3269240" y="2516431"/>
            <a:ext cx="360671" cy="601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1BFF5563-5A05-604A-BA0D-9D41ED52D3F5}"/>
              </a:ext>
            </a:extLst>
          </p:cNvPr>
          <p:cNvCxnSpPr>
            <a:cxnSpLocks/>
          </p:cNvCxnSpPr>
          <p:nvPr/>
        </p:nvCxnSpPr>
        <p:spPr>
          <a:xfrm flipH="1">
            <a:off x="2783948" y="2493219"/>
            <a:ext cx="13624" cy="624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E9109C74-ED13-214A-960F-9BDCB780518B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1045646" y="2527332"/>
            <a:ext cx="5130" cy="590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e 133" descr="Connecteurs couleur troisième niveau de hiérarchie">
            <a:extLst>
              <a:ext uri="{FF2B5EF4-FFF2-40B4-BE49-F238E27FC236}">
                <a16:creationId xmlns:a16="http://schemas.microsoft.com/office/drawing/2014/main" id="{BFCAC844-E32C-4349-8506-6318603F6FAC}"/>
              </a:ext>
            </a:extLst>
          </p:cNvPr>
          <p:cNvSpPr/>
          <p:nvPr/>
        </p:nvSpPr>
        <p:spPr>
          <a:xfrm>
            <a:off x="4236215" y="2545330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06" name="Ovale 133" descr="Connecteurs couleur troisième niveau de hiérarchie">
            <a:extLst>
              <a:ext uri="{FF2B5EF4-FFF2-40B4-BE49-F238E27FC236}">
                <a16:creationId xmlns:a16="http://schemas.microsoft.com/office/drawing/2014/main" id="{7CB054EF-FCDA-0D49-A159-A93C0DF40DF2}"/>
              </a:ext>
            </a:extLst>
          </p:cNvPr>
          <p:cNvSpPr/>
          <p:nvPr/>
        </p:nvSpPr>
        <p:spPr>
          <a:xfrm>
            <a:off x="3570891" y="2510302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07" name="Ovale 133" descr="Connecteurs couleur troisième niveau de hiérarchie">
            <a:extLst>
              <a:ext uri="{FF2B5EF4-FFF2-40B4-BE49-F238E27FC236}">
                <a16:creationId xmlns:a16="http://schemas.microsoft.com/office/drawing/2014/main" id="{58D727F8-C914-0E43-A7EC-867C3E290ECC}"/>
              </a:ext>
            </a:extLst>
          </p:cNvPr>
          <p:cNvSpPr/>
          <p:nvPr/>
        </p:nvSpPr>
        <p:spPr>
          <a:xfrm>
            <a:off x="2757456" y="2447296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12" name="Ovale 133" descr="Connecteurs couleur troisième niveau de hiérarchie">
            <a:extLst>
              <a:ext uri="{FF2B5EF4-FFF2-40B4-BE49-F238E27FC236}">
                <a16:creationId xmlns:a16="http://schemas.microsoft.com/office/drawing/2014/main" id="{A5C48075-EC66-C64A-BDBB-58393560C373}"/>
              </a:ext>
            </a:extLst>
          </p:cNvPr>
          <p:cNvSpPr/>
          <p:nvPr/>
        </p:nvSpPr>
        <p:spPr>
          <a:xfrm>
            <a:off x="1916911" y="2476604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cxnSp>
        <p:nvCxnSpPr>
          <p:cNvPr id="113" name="Connecteur droit 112">
            <a:extLst>
              <a:ext uri="{FF2B5EF4-FFF2-40B4-BE49-F238E27FC236}">
                <a16:creationId xmlns:a16="http://schemas.microsoft.com/office/drawing/2014/main" id="{3C0D23A0-782D-7D41-8025-C7F80CCA115A}"/>
              </a:ext>
            </a:extLst>
          </p:cNvPr>
          <p:cNvCxnSpPr>
            <a:cxnSpLocks/>
          </p:cNvCxnSpPr>
          <p:nvPr/>
        </p:nvCxnSpPr>
        <p:spPr>
          <a:xfrm flipH="1">
            <a:off x="1952670" y="2545330"/>
            <a:ext cx="4479" cy="56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e 133" descr="Connecteurs couleur troisième niveau de hiérarchie">
            <a:extLst>
              <a:ext uri="{FF2B5EF4-FFF2-40B4-BE49-F238E27FC236}">
                <a16:creationId xmlns:a16="http://schemas.microsoft.com/office/drawing/2014/main" id="{F4CCC24F-DE57-E642-926F-11226F7E1E71}"/>
              </a:ext>
            </a:extLst>
          </p:cNvPr>
          <p:cNvSpPr/>
          <p:nvPr/>
        </p:nvSpPr>
        <p:spPr>
          <a:xfrm>
            <a:off x="1003774" y="2499593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17" name="Ovale 72" descr="Petit cercle de couleur deuxième niveau de hiérarchie">
            <a:extLst>
              <a:ext uri="{FF2B5EF4-FFF2-40B4-BE49-F238E27FC236}">
                <a16:creationId xmlns:a16="http://schemas.microsoft.com/office/drawing/2014/main" id="{D50AFB14-108B-9A41-B486-C8987E3D8470}"/>
              </a:ext>
            </a:extLst>
          </p:cNvPr>
          <p:cNvSpPr/>
          <p:nvPr/>
        </p:nvSpPr>
        <p:spPr>
          <a:xfrm>
            <a:off x="4747106" y="3355838"/>
            <a:ext cx="213490" cy="21349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5D5B691B-706D-2A45-8637-77C2F23D48EF}"/>
              </a:ext>
            </a:extLst>
          </p:cNvPr>
          <p:cNvCxnSpPr>
            <a:cxnSpLocks/>
            <a:stCxn id="16" idx="3"/>
            <a:endCxn id="117" idx="2"/>
          </p:cNvCxnSpPr>
          <p:nvPr/>
        </p:nvCxnSpPr>
        <p:spPr>
          <a:xfrm>
            <a:off x="3664979" y="3340734"/>
            <a:ext cx="1082127" cy="121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>
            <a:extLst>
              <a:ext uri="{FF2B5EF4-FFF2-40B4-BE49-F238E27FC236}">
                <a16:creationId xmlns:a16="http://schemas.microsoft.com/office/drawing/2014/main" id="{7F8089AB-1030-7642-9179-60915F843F1B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6825780" y="2195193"/>
            <a:ext cx="1220015" cy="565302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>
            <a:extLst>
              <a:ext uri="{FF2B5EF4-FFF2-40B4-BE49-F238E27FC236}">
                <a16:creationId xmlns:a16="http://schemas.microsoft.com/office/drawing/2014/main" id="{39AEFB95-9E90-B244-8CA9-A4658B79DEE6}"/>
              </a:ext>
            </a:extLst>
          </p:cNvPr>
          <p:cNvCxnSpPr>
            <a:cxnSpLocks/>
          </p:cNvCxnSpPr>
          <p:nvPr/>
        </p:nvCxnSpPr>
        <p:spPr>
          <a:xfrm flipH="1">
            <a:off x="4692331" y="4871231"/>
            <a:ext cx="7309" cy="75857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e 110" descr="Connecteurs couleur troisième niveau de hiérarchie">
            <a:extLst>
              <a:ext uri="{FF2B5EF4-FFF2-40B4-BE49-F238E27FC236}">
                <a16:creationId xmlns:a16="http://schemas.microsoft.com/office/drawing/2014/main" id="{E6902514-EC4C-6E43-AAA4-7EEC665FB0EC}"/>
              </a:ext>
            </a:extLst>
          </p:cNvPr>
          <p:cNvSpPr/>
          <p:nvPr/>
        </p:nvSpPr>
        <p:spPr>
          <a:xfrm>
            <a:off x="4654830" y="5602984"/>
            <a:ext cx="82310" cy="8231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64E30742-13EE-064D-8779-CB489831C869}"/>
              </a:ext>
            </a:extLst>
          </p:cNvPr>
          <p:cNvCxnSpPr>
            <a:cxnSpLocks/>
          </p:cNvCxnSpPr>
          <p:nvPr/>
        </p:nvCxnSpPr>
        <p:spPr>
          <a:xfrm flipH="1">
            <a:off x="3293103" y="4854938"/>
            <a:ext cx="7309" cy="75857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155">
            <a:extLst>
              <a:ext uri="{FF2B5EF4-FFF2-40B4-BE49-F238E27FC236}">
                <a16:creationId xmlns:a16="http://schemas.microsoft.com/office/drawing/2014/main" id="{BBEB735A-968A-7D4E-8A91-53AD18E36371}"/>
              </a:ext>
            </a:extLst>
          </p:cNvPr>
          <p:cNvCxnSpPr>
            <a:cxnSpLocks/>
          </p:cNvCxnSpPr>
          <p:nvPr/>
        </p:nvCxnSpPr>
        <p:spPr>
          <a:xfrm>
            <a:off x="7424148" y="4328680"/>
            <a:ext cx="351543" cy="555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53DDFB3-9408-8D42-B6E0-1C93354E5CB1}"/>
              </a:ext>
            </a:extLst>
          </p:cNvPr>
          <p:cNvCxnSpPr>
            <a:cxnSpLocks/>
          </p:cNvCxnSpPr>
          <p:nvPr/>
        </p:nvCxnSpPr>
        <p:spPr>
          <a:xfrm>
            <a:off x="7476251" y="4277213"/>
            <a:ext cx="2799942" cy="1229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>
            <a:extLst>
              <a:ext uri="{FF2B5EF4-FFF2-40B4-BE49-F238E27FC236}">
                <a16:creationId xmlns:a16="http://schemas.microsoft.com/office/drawing/2014/main" id="{64BE9017-EE14-F345-967B-57BBB48048F8}"/>
              </a:ext>
            </a:extLst>
          </p:cNvPr>
          <p:cNvCxnSpPr>
            <a:cxnSpLocks/>
          </p:cNvCxnSpPr>
          <p:nvPr/>
        </p:nvCxnSpPr>
        <p:spPr>
          <a:xfrm>
            <a:off x="7474492" y="4204662"/>
            <a:ext cx="917153" cy="18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Ovale 133" descr="Connecteurs couleur troisième niveau de hiérarchie">
            <a:extLst>
              <a:ext uri="{FF2B5EF4-FFF2-40B4-BE49-F238E27FC236}">
                <a16:creationId xmlns:a16="http://schemas.microsoft.com/office/drawing/2014/main" id="{1AC4CC1F-6396-AF44-9C7C-73BAB9A7C16E}"/>
              </a:ext>
            </a:extLst>
          </p:cNvPr>
          <p:cNvSpPr/>
          <p:nvPr/>
        </p:nvSpPr>
        <p:spPr>
          <a:xfrm>
            <a:off x="8307937" y="3207633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140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Grand écran</PresentationFormat>
  <Paragraphs>33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Organigramme Cap emploi axe 1 et axe 2 + Action RSATH des PEP19 (MAJ 2022)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 Cap emploi axe 1 et axe 2 + Action RSATH des PEP19 (MAJ 2022)</dc:title>
  <dc:creator>BARATAUD Marie-Helene</dc:creator>
  <cp:lastModifiedBy>BARATAUD Marie-Helene</cp:lastModifiedBy>
  <cp:revision>1</cp:revision>
  <dcterms:created xsi:type="dcterms:W3CDTF">2022-03-01T06:58:44Z</dcterms:created>
  <dcterms:modified xsi:type="dcterms:W3CDTF">2022-03-01T06:59:12Z</dcterms:modified>
</cp:coreProperties>
</file>